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7" r:id="rId4"/>
    <p:sldId id="259" r:id="rId5"/>
    <p:sldId id="260" r:id="rId6"/>
    <p:sldId id="275" r:id="rId7"/>
    <p:sldId id="263" r:id="rId8"/>
    <p:sldId id="264" r:id="rId9"/>
    <p:sldId id="265" r:id="rId10"/>
    <p:sldId id="266" r:id="rId11"/>
    <p:sldId id="267" r:id="rId12"/>
    <p:sldId id="268" r:id="rId13"/>
    <p:sldId id="279" r:id="rId14"/>
    <p:sldId id="269" r:id="rId15"/>
    <p:sldId id="280" r:id="rId16"/>
    <p:sldId id="281" r:id="rId17"/>
    <p:sldId id="283" r:id="rId18"/>
    <p:sldId id="273" r:id="rId19"/>
    <p:sldId id="291" r:id="rId20"/>
    <p:sldId id="289" r:id="rId21"/>
    <p:sldId id="284" r:id="rId22"/>
    <p:sldId id="285" r:id="rId23"/>
    <p:sldId id="278" r:id="rId24"/>
    <p:sldId id="282" r:id="rId25"/>
    <p:sldId id="292" r:id="rId26"/>
    <p:sldId id="274" r:id="rId2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BDF"/>
          </a:solidFill>
        </a:fill>
      </a:tcStyle>
    </a:wholeTbl>
    <a:band2H>
      <a:tcTxStyle/>
      <a:tcStyle>
        <a:tcBdr/>
        <a:fill>
          <a:solidFill>
            <a:srgbClr val="E7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F"/>
          </a:solidFill>
        </a:fill>
      </a:tcStyle>
    </a:wholeTbl>
    <a:band2H>
      <a:tcTxStyle/>
      <a:tcStyle>
        <a:tcBdr/>
        <a:fill>
          <a:solidFill>
            <a:srgbClr val="E7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2"/>
          </a:solidFill>
        </a:fill>
      </a:tcStyle>
    </a:wholeTbl>
    <a:band2H>
      <a:tcTxStyle/>
      <a:tcStyle>
        <a:tcBdr/>
        <a:fill>
          <a:solidFill>
            <a:srgbClr val="E7EE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CF"/>
          </a:solidFill>
        </a:fill>
      </a:tcStyle>
    </a:wholeTbl>
    <a:band2H>
      <a:tcTxStyle/>
      <a:tcStyle>
        <a:tcBdr/>
        <a:fill>
          <a:solidFill>
            <a:srgbClr val="E7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1pPr>
    <a:lvl2pPr indent="228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2pPr>
    <a:lvl3pPr indent="457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3pPr>
    <a:lvl4pPr indent="685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4pPr>
    <a:lvl5pPr indent="9144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5pPr>
    <a:lvl6pPr indent="11430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6pPr>
    <a:lvl7pPr indent="1371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7pPr>
    <a:lvl8pPr indent="1600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8pPr>
    <a:lvl9pPr indent="1828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goal is to restore one’s attention in less than the standard 15 minutes used in previous studies.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time needed to restore attention is vital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Based on the results from studies conducted on Attention Restoration Theory</a:t>
            </a:r>
          </a:p>
          <a:p>
            <a:r>
              <a:t>These studies, exposed participnats to nature scenes using random lengths of time</a:t>
            </a:r>
          </a:p>
          <a:p>
            <a:r>
              <a:t>Our research question is: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249122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23161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will be analysed against expected results from Hypothesis.</a:t>
            </a:r>
          </a:p>
        </p:txBody>
      </p:sp>
    </p:spTree>
    <p:extLst>
      <p:ext uri="{BB962C8B-B14F-4D97-AF65-F5344CB8AC3E}">
        <p14:creationId xmlns:p14="http://schemas.microsoft.com/office/powerpoint/2010/main" val="170668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93813" y="990600"/>
            <a:ext cx="8458201" cy="3200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3812" y="4267200"/>
            <a:ext cx="8458201" cy="137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</a:lvl1pPr>
            <a:lvl2pPr marL="0" indent="457200">
              <a:spcBef>
                <a:spcPts val="0"/>
              </a:spcBef>
              <a:buSzTx/>
              <a:buFontTx/>
              <a:buNone/>
            </a:lvl2pPr>
            <a:lvl3pPr marL="0" indent="914400">
              <a:spcBef>
                <a:spcPts val="0"/>
              </a:spcBef>
              <a:buSzTx/>
              <a:buFontTx/>
              <a:buNone/>
            </a:lvl3pPr>
            <a:lvl4pPr marL="0" indent="1371600">
              <a:spcBef>
                <a:spcPts val="0"/>
              </a:spcBef>
              <a:buSzTx/>
              <a:buFontTx/>
              <a:buNone/>
            </a:lvl4pPr>
            <a:lvl5pPr marL="0" indent="1828800">
              <a:spcBef>
                <a:spcPts val="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14162" y="1122362"/>
            <a:ext cx="10360501" cy="2387601"/>
          </a:xfrm>
          <a:prstGeom prst="rect">
            <a:avLst/>
          </a:prstGeom>
        </p:spPr>
        <p:txBody>
          <a:bodyPr/>
          <a:lstStyle>
            <a:lvl1pPr algn="ctr" defTabSz="914171">
              <a:defRPr sz="5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3603" y="3602037"/>
            <a:ext cx="9141619" cy="1655764"/>
          </a:xfrm>
          <a:prstGeom prst="rect">
            <a:avLst/>
          </a:prstGeom>
        </p:spPr>
        <p:txBody>
          <a:bodyPr/>
          <a:lstStyle>
            <a:lvl1pPr marL="0" indent="0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08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171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25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343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36613" y="0"/>
            <a:ext cx="11352214" cy="6858000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3812" y="1676400"/>
            <a:ext cx="97536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35754" y="6410643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1F696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3838" marR="0" indent="-2286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548639" marR="0" indent="-27431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853439" marR="0" indent="-30479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11658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144018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171450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198882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2263139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25374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1"/>
          <p:cNvSpPr txBox="1">
            <a:spLocks noGrp="1"/>
          </p:cNvSpPr>
          <p:nvPr>
            <p:ph type="title"/>
          </p:nvPr>
        </p:nvSpPr>
        <p:spPr>
          <a:xfrm>
            <a:off x="428618" y="2620578"/>
            <a:ext cx="9508850" cy="157042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ts val="3500"/>
              </a:lnSpc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Attention Restoration Theory</a:t>
            </a:r>
            <a:br/>
            <a:br/>
            <a:r>
              <a:rPr sz="3500"/>
              <a:t>             </a:t>
            </a:r>
            <a:r>
              <a:rPr sz="2800"/>
              <a:t>- how does time influence the outcome?</a:t>
            </a:r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Content Placeholder 3"/>
          <p:cNvGraphicFramePr/>
          <p:nvPr>
            <p:extLst>
              <p:ext uri="{D42A27DB-BD31-4B8C-83A1-F6EECF244321}">
                <p14:modId xmlns:p14="http://schemas.microsoft.com/office/powerpoint/2010/main" val="2216903065"/>
              </p:ext>
            </p:extLst>
          </p:nvPr>
        </p:nvGraphicFramePr>
        <p:xfrm>
          <a:off x="438539" y="2276679"/>
          <a:ext cx="11447070" cy="277818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28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7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9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1662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050" b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latin typeface="Euphemia" panose="020B0503040102020104" pitchFamily="34" charset="0"/>
                        </a:rPr>
                        <a:t>(Dundee Stress Test Questionnaire)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1050" b="0" i="0" u="none" strike="noStrike" kern="0" cap="none" spc="0" normalizeH="0" baseline="0" noProof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effectLst/>
                          <a:uLnTx/>
                          <a:uFillTx/>
                          <a:latin typeface="Euphemia" panose="020B0503040102020104" pitchFamily="34" charset="0"/>
                          <a:sym typeface="Euphemia"/>
                        </a:rPr>
                        <a:t>(Mood Only)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1050" b="0" i="0" u="none" strike="noStrike" kern="0" cap="none" spc="0" normalizeH="0" baseline="0" noProof="0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  <a:effectLst/>
                          <a:uLnTx/>
                          <a:uFillTx/>
                          <a:latin typeface="Euphemia" panose="020B0503040102020104" pitchFamily="34" charset="0"/>
                          <a:sym typeface="Euphemia"/>
                        </a:rPr>
                        <a:t>(Dundee Stress Test Questionnaire)</a:t>
                      </a:r>
                      <a:endParaRPr lang="en-US"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561"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Emotional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vert="vert27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state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rPr dirty="0"/>
                        <a:t>Cognitive </a:t>
                      </a: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</a:t>
                      </a:r>
                      <a:r>
                        <a:rPr lang="de-DE"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t</a:t>
                      </a:r>
                      <a:r>
                        <a:rPr dirty="0"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000000"/>
                          </a:solidFill>
                        </a:rPr>
                        <a:t>ate</a:t>
                      </a:r>
                    </a:p>
                  </a:txBody>
                  <a:tcPr marL="45720" marR="45720" vert="vert27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13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Arrow: Right 11"/>
          <p:cNvSpPr/>
          <p:nvPr/>
        </p:nvSpPr>
        <p:spPr>
          <a:xfrm>
            <a:off x="379411" y="3191476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extBox 13"/>
          <p:cNvSpPr txBox="1"/>
          <p:nvPr/>
        </p:nvSpPr>
        <p:spPr>
          <a:xfrm>
            <a:off x="379411" y="5309127"/>
            <a:ext cx="2209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2</a:t>
            </a:r>
            <a:r>
              <a:rPr dirty="0">
                <a:solidFill>
                  <a:srgbClr val="000000"/>
                </a:solidFill>
              </a:rPr>
              <a:t> min 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741611" y="5314448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3808412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30 min 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5027795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1 min </a:t>
            </a:r>
          </a:p>
        </p:txBody>
      </p:sp>
      <p:sp>
        <p:nvSpPr>
          <p:cNvPr id="144" name="TextBox 17"/>
          <p:cNvSpPr txBox="1"/>
          <p:nvPr/>
        </p:nvSpPr>
        <p:spPr>
          <a:xfrm>
            <a:off x="6132512" y="531708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5" name="TextBox 18"/>
          <p:cNvSpPr txBox="1"/>
          <p:nvPr/>
        </p:nvSpPr>
        <p:spPr>
          <a:xfrm>
            <a:off x="8456428" y="5306704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8 min 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7302545" y="5889269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>
                <a:solidFill>
                  <a:srgbClr val="000000"/>
                </a:solidFill>
              </a:rPr>
              <a:t>10 min 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7302545" y="5308060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N</a:t>
            </a:r>
            <a:r>
              <a:rPr dirty="0">
                <a:solidFill>
                  <a:srgbClr val="000000"/>
                </a:solidFill>
              </a:rPr>
              <a:t>o</a:t>
            </a:r>
            <a:r>
              <a:rPr lang="en-US" dirty="0">
                <a:solidFill>
                  <a:srgbClr val="000000"/>
                </a:solidFill>
              </a:rPr>
              <a:t> VR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49" name="TextBox 22"/>
          <p:cNvSpPr txBox="1"/>
          <p:nvPr/>
        </p:nvSpPr>
        <p:spPr>
          <a:xfrm>
            <a:off x="7299001" y="5614611"/>
            <a:ext cx="1066801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dirty="0">
                <a:solidFill>
                  <a:srgbClr val="000000"/>
                </a:solidFill>
              </a:rPr>
              <a:t>15 min 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9598025" y="5301280"/>
            <a:ext cx="2209800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r>
              <a:rPr lang="en-US" dirty="0">
                <a:solidFill>
                  <a:srgbClr val="000000"/>
                </a:solidFill>
              </a:rPr>
              <a:t>2</a:t>
            </a:r>
            <a:r>
              <a:rPr dirty="0">
                <a:solidFill>
                  <a:srgbClr val="000000"/>
                </a:solidFill>
              </a:rPr>
              <a:t> min 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77860B4F-9C2B-4666-8157-8EB479C03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CB23BC44-C48A-4D22-AAE6-7EA1617B2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1298" y="1181099"/>
            <a:ext cx="9601201" cy="10929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Five</a:t>
            </a:r>
            <a:r>
              <a:rPr dirty="0">
                <a:solidFill>
                  <a:srgbClr val="000000"/>
                </a:solidFill>
              </a:rPr>
              <a:t>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recruited to conduct three different trials for this experiment</a:t>
            </a:r>
            <a:endParaRPr lang="de-DE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2"/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sp>
        <p:nvSpPr>
          <p:cNvPr id="153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000000"/>
                </a:solidFill>
              </a:rPr>
              <a:t>The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provided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b="1" dirty="0">
                <a:solidFill>
                  <a:srgbClr val="000000"/>
                </a:solidFill>
              </a:rPr>
              <a:t>DSSQ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de-DE" dirty="0">
                <a:solidFill>
                  <a:srgbClr val="000000"/>
                </a:solidFill>
              </a:rPr>
              <a:t>(Dundee Stress State Questionnaire)</a:t>
            </a:r>
          </a:p>
          <a:p>
            <a:pPr marL="274320" lvl="1" indent="0">
              <a:buNone/>
            </a:pPr>
            <a:r>
              <a:rPr dirty="0">
                <a:solidFill>
                  <a:srgbClr val="000000"/>
                </a:solidFill>
              </a:rPr>
              <a:t>to assess mood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dirty="0">
                <a:solidFill>
                  <a:srgbClr val="000000"/>
                </a:solidFill>
              </a:rPr>
              <a:t>anxiety</a:t>
            </a:r>
            <a:r>
              <a:rPr lang="de-DE" dirty="0">
                <a:solidFill>
                  <a:srgbClr val="000000"/>
                </a:solidFill>
              </a:rPr>
              <a:t> and subjective stress levels</a:t>
            </a: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Then the </a:t>
            </a:r>
            <a:r>
              <a:rPr b="1" dirty="0">
                <a:solidFill>
                  <a:srgbClr val="000000"/>
                </a:solidFill>
              </a:rPr>
              <a:t>2</a:t>
            </a:r>
            <a:r>
              <a:rPr lang="de-DE" b="1" dirty="0">
                <a:solidFill>
                  <a:srgbClr val="000000"/>
                </a:solidFill>
              </a:rPr>
              <a:t>-B</a:t>
            </a:r>
            <a:r>
              <a:rPr b="1" dirty="0">
                <a:solidFill>
                  <a:srgbClr val="000000"/>
                </a:solidFill>
              </a:rPr>
              <a:t>ack test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was </a:t>
            </a:r>
            <a:r>
              <a:rPr dirty="0">
                <a:solidFill>
                  <a:srgbClr val="000000"/>
                </a:solidFill>
              </a:rPr>
              <a:t>administered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dirty="0">
                <a:solidFill>
                  <a:srgbClr val="000000"/>
                </a:solidFill>
              </a:rPr>
              <a:t>to establish the </a:t>
            </a:r>
            <a:r>
              <a:rPr b="1" dirty="0">
                <a:solidFill>
                  <a:srgbClr val="000000"/>
                </a:solidFill>
              </a:rPr>
              <a:t>baseline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lang="de-DE" dirty="0">
                <a:solidFill>
                  <a:srgbClr val="000000"/>
                </a:solidFill>
              </a:rPr>
              <a:t>of cognitive performance / “concentration“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2-Back test is a continuous performance task to assess and measure working memory and working memory capacity</a:t>
            </a: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54" name="Content Placeholder 3"/>
          <p:cNvGraphicFramePr/>
          <p:nvPr>
            <p:extLst>
              <p:ext uri="{D42A27DB-BD31-4B8C-83A1-F6EECF244321}">
                <p14:modId xmlns:p14="http://schemas.microsoft.com/office/powerpoint/2010/main" val="352120007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Participants took the </a:t>
            </a:r>
            <a:r>
              <a:rPr lang="en-US" b="1" dirty="0">
                <a:solidFill>
                  <a:srgbClr val="000000"/>
                </a:solidFill>
              </a:rPr>
              <a:t>vigilance tasks (TOAV)</a:t>
            </a: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0000"/>
                </a:solidFill>
              </a:rPr>
              <a:t>T</a:t>
            </a:r>
            <a:r>
              <a:rPr lang="en-US" dirty="0">
                <a:solidFill>
                  <a:srgbClr val="000000"/>
                </a:solidFill>
              </a:rPr>
              <a:t>o </a:t>
            </a:r>
            <a:r>
              <a:rPr lang="en-US" b="1" dirty="0">
                <a:solidFill>
                  <a:srgbClr val="000000"/>
                </a:solidFill>
              </a:rPr>
              <a:t>deplete attentive/cognitive resources  </a:t>
            </a:r>
          </a:p>
          <a:p>
            <a:r>
              <a:rPr lang="en-US" b="1" dirty="0">
                <a:solidFill>
                  <a:srgbClr val="000000"/>
                </a:solidFill>
              </a:rPr>
              <a:t>DSSQ</a:t>
            </a:r>
            <a:r>
              <a:rPr lang="en-US" dirty="0">
                <a:solidFill>
                  <a:srgbClr val="000000"/>
                </a:solidFill>
              </a:rPr>
              <a:t> assessment was conducted again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to assess mood </a:t>
            </a:r>
            <a:r>
              <a:rPr lang="de-DE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2-Back test</a:t>
            </a:r>
            <a:r>
              <a:rPr lang="en-US" dirty="0">
                <a:solidFill>
                  <a:srgbClr val="000000"/>
                </a:solidFill>
              </a:rPr>
              <a:t> was administered again</a:t>
            </a: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de-DE" b="1" dirty="0">
                <a:solidFill>
                  <a:srgbClr val="000000"/>
                </a:solidFill>
                <a:sym typeface="Wingdings" panose="05000000000000000000" pitchFamily="2" charset="2"/>
              </a:rPr>
              <a:t>Measurement of attention depletion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1838166737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Participants were exposed to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nature scenes </a:t>
            </a:r>
            <a:r>
              <a:rPr lang="en-US" dirty="0">
                <a:solidFill>
                  <a:srgbClr val="000000"/>
                </a:solidFill>
              </a:rPr>
              <a:t>through </a:t>
            </a:r>
            <a:r>
              <a:rPr dirty="0">
                <a:solidFill>
                  <a:srgbClr val="000000"/>
                </a:solidFill>
              </a:rPr>
              <a:t>a </a:t>
            </a:r>
            <a:r>
              <a:rPr b="1" dirty="0">
                <a:solidFill>
                  <a:srgbClr val="000000"/>
                </a:solidFill>
              </a:rPr>
              <a:t>VR headset</a:t>
            </a:r>
            <a:endParaRPr lang="de-DE" b="1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Different lengths were used to measure </a:t>
            </a:r>
            <a:r>
              <a:rPr lang="de-DE" b="1" dirty="0">
                <a:solidFill>
                  <a:srgbClr val="000000"/>
                </a:solidFill>
                <a:sym typeface="Wingdings" panose="05000000000000000000" pitchFamily="2" charset="2"/>
              </a:rPr>
              <a:t>restoration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Trial 1 – no VR exposure, only 15 minute break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Trial 2 – 15 minutes of VR exposure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Trial 3 – 10 minutes of VR exposure</a:t>
            </a:r>
            <a:endParaRPr lang="en-US" dirty="0">
              <a:solidFill>
                <a:srgbClr val="000000"/>
              </a:solidFill>
            </a:endParaRPr>
          </a:p>
          <a:p>
            <a:pPr lvl="2">
              <a:buFont typeface="Wingdings" panose="05000000000000000000" pitchFamily="2" charset="2"/>
              <a:buChar char="à"/>
            </a:pPr>
            <a:endParaRPr lang="en-US" dirty="0">
              <a:solidFill>
                <a:srgbClr val="000000"/>
              </a:solidFill>
            </a:endParaRPr>
          </a:p>
          <a:p>
            <a:pPr lvl="2">
              <a:buFont typeface="Wingdings" panose="05000000000000000000" pitchFamily="2" charset="2"/>
              <a:buChar char="à"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58" name="Content Placeholder 3"/>
          <p:cNvGraphicFramePr/>
          <p:nvPr>
            <p:extLst>
              <p:ext uri="{D42A27DB-BD31-4B8C-83A1-F6EECF244321}">
                <p14:modId xmlns:p14="http://schemas.microsoft.com/office/powerpoint/2010/main" val="5491915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CF6B10CA-0E86-46C8-A995-23F6B1461AAF}"/>
              </a:ext>
            </a:extLst>
          </p:cNvPr>
          <p:cNvSpPr txBox="1">
            <a:spLocks/>
          </p:cNvSpPr>
          <p:nvPr/>
        </p:nvSpPr>
        <p:spPr>
          <a:xfrm>
            <a:off x="684212" y="152400"/>
            <a:ext cx="9601201" cy="80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Framework / Setup</a:t>
            </a:r>
          </a:p>
        </p:txBody>
      </p:sp>
    </p:spTree>
    <p:extLst>
      <p:ext uri="{BB962C8B-B14F-4D97-AF65-F5344CB8AC3E}">
        <p14:creationId xmlns:p14="http://schemas.microsoft.com/office/powerpoint/2010/main" val="15260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0000"/>
                </a:solidFill>
              </a:rPr>
              <a:t>2-</a:t>
            </a:r>
            <a:r>
              <a:rPr lang="de-DE" b="1" dirty="0">
                <a:solidFill>
                  <a:srgbClr val="000000"/>
                </a:solidFill>
              </a:rPr>
              <a:t>B</a:t>
            </a:r>
            <a:r>
              <a:rPr b="1" dirty="0">
                <a:solidFill>
                  <a:srgbClr val="000000"/>
                </a:solidFill>
              </a:rPr>
              <a:t>ack test </a:t>
            </a:r>
            <a:r>
              <a:rPr dirty="0">
                <a:solidFill>
                  <a:srgbClr val="000000"/>
                </a:solidFill>
              </a:rPr>
              <a:t>w</a:t>
            </a:r>
            <a:r>
              <a:rPr lang="en-US" dirty="0">
                <a:solidFill>
                  <a:srgbClr val="000000"/>
                </a:solidFill>
              </a:rPr>
              <a:t>as</a:t>
            </a:r>
            <a:r>
              <a:rPr dirty="0">
                <a:solidFill>
                  <a:srgbClr val="000000"/>
                </a:solidFill>
              </a:rPr>
              <a:t> administered again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b="1" dirty="0">
                <a:solidFill>
                  <a:srgbClr val="000000"/>
                </a:solidFill>
              </a:rPr>
              <a:t>Measurement of restoration </a:t>
            </a:r>
            <a:r>
              <a:rPr lang="de-DE" dirty="0">
                <a:solidFill>
                  <a:srgbClr val="000000"/>
                </a:solidFill>
              </a:rPr>
              <a:t>after VR Nature experience</a:t>
            </a: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The participants w</a:t>
            </a:r>
            <a:r>
              <a:rPr lang="en-US" dirty="0">
                <a:solidFill>
                  <a:srgbClr val="000000"/>
                </a:solidFill>
              </a:rPr>
              <a:t>ere</a:t>
            </a:r>
            <a:r>
              <a:rPr dirty="0">
                <a:solidFill>
                  <a:srgbClr val="000000"/>
                </a:solidFill>
              </a:rPr>
              <a:t> provided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b="1" dirty="0">
                <a:solidFill>
                  <a:srgbClr val="000000"/>
                </a:solidFill>
              </a:rPr>
              <a:t>DSSQ</a:t>
            </a:r>
            <a:r>
              <a:rPr dirty="0">
                <a:solidFill>
                  <a:srgbClr val="000000"/>
                </a:solidFill>
              </a:rPr>
              <a:t> to assess mood and anxiety</a:t>
            </a:r>
            <a:endParaRPr lang="de-DE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Possible confounding variables?</a:t>
            </a:r>
            <a:endParaRPr lang="en-US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162" name="Content Placeholder 3"/>
          <p:cNvGraphicFramePr/>
          <p:nvPr>
            <p:extLst>
              <p:ext uri="{D42A27DB-BD31-4B8C-83A1-F6EECF244321}">
                <p14:modId xmlns:p14="http://schemas.microsoft.com/office/powerpoint/2010/main" val="867551433"/>
              </p:ext>
            </p:extLst>
          </p:nvPr>
        </p:nvGraphicFramePr>
        <p:xfrm>
          <a:off x="-2" y="5734234"/>
          <a:ext cx="12188830" cy="11228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  <a:endParaRPr dirty="0">
                        <a:ln w="9524">
                          <a:solidFill>
                            <a:srgbClr val="000000"/>
                          </a:solidFill>
                        </a:ln>
                        <a:solidFill>
                          <a:srgbClr val="164B4F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164B4F"/>
                      </a:solidFill>
                    </a:lnL>
                    <a:lnR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164B4F"/>
                      </a:solidFill>
                    </a:lnT>
                    <a:lnB w="12700" cap="flat" cmpd="sng" algn="ctr">
                      <a:solidFill>
                        <a:srgbClr val="164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itle 12">
            <a:extLst>
              <a:ext uri="{FF2B5EF4-FFF2-40B4-BE49-F238E27FC236}">
                <a16:creationId xmlns:a16="http://schemas.microsoft.com/office/drawing/2014/main" id="{1DDAB163-E692-4E86-9D05-A0A9F1C3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-3575" y="993622"/>
            <a:ext cx="12258086" cy="556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0"/>
            <a:ext cx="9601201" cy="50679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000000"/>
                </a:solidFill>
              </a:rPr>
              <a:t>The experiment </a:t>
            </a:r>
            <a:r>
              <a:rPr lang="en-US" dirty="0">
                <a:solidFill>
                  <a:srgbClr val="000000"/>
                </a:solidFill>
              </a:rPr>
              <a:t>was </a:t>
            </a:r>
            <a:r>
              <a:rPr dirty="0">
                <a:solidFill>
                  <a:srgbClr val="000000"/>
                </a:solidFill>
              </a:rPr>
              <a:t>conducted 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(ideally) </a:t>
            </a:r>
            <a:r>
              <a:rPr b="1" dirty="0">
                <a:solidFill>
                  <a:srgbClr val="000000"/>
                </a:solidFill>
              </a:rPr>
              <a:t>1 week apart </a:t>
            </a:r>
            <a:r>
              <a:rPr dirty="0">
                <a:solidFill>
                  <a:srgbClr val="000000"/>
                </a:solidFill>
              </a:rPr>
              <a:t>with the </a:t>
            </a:r>
            <a:r>
              <a:rPr b="1" dirty="0">
                <a:solidFill>
                  <a:srgbClr val="000000"/>
                </a:solidFill>
              </a:rPr>
              <a:t>same participants </a:t>
            </a:r>
            <a:r>
              <a:rPr dirty="0">
                <a:solidFill>
                  <a:srgbClr val="000000"/>
                </a:solidFill>
              </a:rPr>
              <a:t>using </a:t>
            </a:r>
            <a:r>
              <a:rPr b="1" dirty="0">
                <a:solidFill>
                  <a:srgbClr val="000000"/>
                </a:solidFill>
              </a:rPr>
              <a:t>different time intervals</a:t>
            </a:r>
            <a:endParaRPr dirty="0">
              <a:solidFill>
                <a:srgbClr val="000000"/>
              </a:solidFill>
            </a:endParaRPr>
          </a:p>
          <a:p>
            <a:r>
              <a:rPr b="1" dirty="0">
                <a:solidFill>
                  <a:srgbClr val="000000"/>
                </a:solidFill>
              </a:rPr>
              <a:t>Data Analysis</a:t>
            </a:r>
            <a:r>
              <a:rPr lang="de-DE" b="1" dirty="0">
                <a:solidFill>
                  <a:srgbClr val="000000"/>
                </a:solidFill>
              </a:rPr>
              <a:t> and visualization</a:t>
            </a:r>
            <a:r>
              <a:rPr b="1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</a:t>
            </a:r>
            <a:r>
              <a:rPr lang="en-US" dirty="0">
                <a:solidFill>
                  <a:srgbClr val="000000"/>
                </a:solidFill>
              </a:rPr>
              <a:t>as</a:t>
            </a:r>
            <a:r>
              <a:rPr dirty="0">
                <a:solidFill>
                  <a:srgbClr val="000000"/>
                </a:solidFill>
              </a:rPr>
              <a:t> conducted using </a:t>
            </a:r>
            <a:r>
              <a:rPr b="1" dirty="0">
                <a:solidFill>
                  <a:srgbClr val="000000"/>
                </a:solidFill>
              </a:rPr>
              <a:t>R-software</a:t>
            </a:r>
            <a:endParaRPr lang="de-DE" sz="1600" b="1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Hardware used was a </a:t>
            </a:r>
            <a:r>
              <a:rPr lang="de-DE" b="1" dirty="0">
                <a:solidFill>
                  <a:srgbClr val="000000"/>
                </a:solidFill>
              </a:rPr>
              <a:t>PC</a:t>
            </a:r>
            <a:r>
              <a:rPr lang="de-DE" dirty="0">
                <a:solidFill>
                  <a:srgbClr val="000000"/>
                </a:solidFill>
              </a:rPr>
              <a:t> and the VR glasses </a:t>
            </a:r>
            <a:r>
              <a:rPr lang="de-DE" b="1" dirty="0">
                <a:solidFill>
                  <a:srgbClr val="000000"/>
                </a:solidFill>
              </a:rPr>
              <a:t>Oculus Go</a:t>
            </a:r>
          </a:p>
          <a:p>
            <a:r>
              <a:rPr lang="de-DE" b="1" dirty="0">
                <a:solidFill>
                  <a:srgbClr val="000000"/>
                </a:solidFill>
              </a:rPr>
              <a:t>“Guided Relaxation in VR“ </a:t>
            </a:r>
            <a:r>
              <a:rPr lang="de-DE" dirty="0">
                <a:solidFill>
                  <a:srgbClr val="000000"/>
                </a:solidFill>
              </a:rPr>
              <a:t>application was used to expose the participants to nature scenes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</p:spTree>
    <p:extLst>
      <p:ext uri="{BB962C8B-B14F-4D97-AF65-F5344CB8AC3E}">
        <p14:creationId xmlns:p14="http://schemas.microsoft.com/office/powerpoint/2010/main" val="14827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457200" y="984458"/>
            <a:ext cx="10926147" cy="1190455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000000"/>
                </a:solidFill>
              </a:rPr>
              <a:t>The </a:t>
            </a:r>
            <a:r>
              <a:rPr lang="de-DE" b="1" dirty="0">
                <a:solidFill>
                  <a:srgbClr val="000000"/>
                </a:solidFill>
              </a:rPr>
              <a:t>Guided Relaxation in VR</a:t>
            </a:r>
            <a:r>
              <a:rPr lang="de-DE" dirty="0">
                <a:solidFill>
                  <a:srgbClr val="000000"/>
                </a:solidFill>
              </a:rPr>
              <a:t> application uses realistic nature scene videos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00000"/>
                </a:solidFill>
              </a:rPr>
              <a:t>The participant could choose 7 different environments to his/her liking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pic>
        <p:nvPicPr>
          <p:cNvPr id="1026" name="Picture 2" descr="https://raw.githubusercontent.com/MarkusLoennig/project_template/master/IMAGES/GuidedVRscenes.jpg">
            <a:extLst>
              <a:ext uri="{FF2B5EF4-FFF2-40B4-BE49-F238E27FC236}">
                <a16:creationId xmlns:a16="http://schemas.microsoft.com/office/drawing/2014/main" id="{A86E4526-2BC5-4235-BE10-3A2ED33C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64" y="2359511"/>
            <a:ext cx="8671217" cy="40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0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16440" y="1240971"/>
            <a:ext cx="9601201" cy="8677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The Oculus Go provides a fully immerse, 360° experience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id="{0492B725-F905-4B84-ABE1-1C7DE570A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Framework / Setup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895D04-A28D-4C1F-9575-816A43F24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9620" y="1961260"/>
            <a:ext cx="7010400" cy="3946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AE456-2DAF-4728-BF8F-9353D4CF47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538414"/>
            <a:ext cx="3336632" cy="15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For this experiment, we collected and analyzed the data as follows: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Relationship between the number of </a:t>
            </a:r>
            <a:r>
              <a:rPr lang="en-US" b="1" dirty="0">
                <a:solidFill>
                  <a:srgbClr val="000000"/>
                </a:solidFill>
              </a:rPr>
              <a:t>incorrect responses </a:t>
            </a:r>
            <a:r>
              <a:rPr lang="en-US" dirty="0">
                <a:solidFill>
                  <a:srgbClr val="000000"/>
                </a:solidFill>
              </a:rPr>
              <a:t>variable in between the 3 n-back tests of each trial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r>
              <a:rPr lang="en-US" dirty="0">
                <a:solidFill>
                  <a:srgbClr val="000000"/>
                </a:solidFill>
              </a:rPr>
              <a:t> test was the baseline used to compare with the results </a:t>
            </a:r>
            <a:r>
              <a:rPr lang="en-US" b="1" dirty="0">
                <a:solidFill>
                  <a:srgbClr val="000000"/>
                </a:solidFill>
              </a:rPr>
              <a:t>after resource depletion </a:t>
            </a:r>
            <a:r>
              <a:rPr lang="en-US" dirty="0">
                <a:solidFill>
                  <a:srgbClr val="000000"/>
                </a:solidFill>
              </a:rPr>
              <a:t>and after </a:t>
            </a:r>
            <a:r>
              <a:rPr lang="en-US" b="1" dirty="0">
                <a:solidFill>
                  <a:srgbClr val="000000"/>
                </a:solidFill>
              </a:rPr>
              <a:t>restoration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Average </a:t>
            </a:r>
            <a:r>
              <a:rPr lang="en-US" b="1" dirty="0">
                <a:solidFill>
                  <a:srgbClr val="000000"/>
                </a:solidFill>
              </a:rPr>
              <a:t>response time </a:t>
            </a:r>
            <a:r>
              <a:rPr lang="en-US" dirty="0">
                <a:solidFill>
                  <a:srgbClr val="000000"/>
                </a:solidFill>
              </a:rPr>
              <a:t>variable for the 3 n-back tests of each trial</a:t>
            </a: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41BC5-4595-4331-A7DF-D2A486A9AB3D}"/>
              </a:ext>
            </a:extLst>
          </p:cNvPr>
          <p:cNvCxnSpPr>
            <a:cxnSpLocks/>
          </p:cNvCxnSpPr>
          <p:nvPr/>
        </p:nvCxnSpPr>
        <p:spPr>
          <a:xfrm flipV="1">
            <a:off x="1586307" y="3945561"/>
            <a:ext cx="1358970" cy="85377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8D0CF7-093F-455C-93E6-6CED00E86B93}"/>
              </a:ext>
            </a:extLst>
          </p:cNvPr>
          <p:cNvCxnSpPr>
            <a:cxnSpLocks/>
          </p:cNvCxnSpPr>
          <p:nvPr/>
        </p:nvCxnSpPr>
        <p:spPr>
          <a:xfrm>
            <a:off x="2945277" y="3945561"/>
            <a:ext cx="1697450" cy="55571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007929-9E56-422C-99BD-C5E7877B8574}"/>
              </a:ext>
            </a:extLst>
          </p:cNvPr>
          <p:cNvCxnSpPr>
            <a:cxnSpLocks/>
          </p:cNvCxnSpPr>
          <p:nvPr/>
        </p:nvCxnSpPr>
        <p:spPr>
          <a:xfrm flipV="1">
            <a:off x="6857090" y="3945561"/>
            <a:ext cx="1358970" cy="85377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37113C-7834-4286-8CAE-1A5326609B08}"/>
              </a:ext>
            </a:extLst>
          </p:cNvPr>
          <p:cNvCxnSpPr>
            <a:cxnSpLocks/>
          </p:cNvCxnSpPr>
          <p:nvPr/>
        </p:nvCxnSpPr>
        <p:spPr>
          <a:xfrm>
            <a:off x="8216060" y="3945561"/>
            <a:ext cx="1697450" cy="55571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B15CF8-A536-4829-8413-19852B01D71F}"/>
              </a:ext>
            </a:extLst>
          </p:cNvPr>
          <p:cNvSpPr txBox="1"/>
          <p:nvPr/>
        </p:nvSpPr>
        <p:spPr>
          <a:xfrm rot="16200000">
            <a:off x="-591560" y="3735634"/>
            <a:ext cx="29402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Incorrect responses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1BA9E-F61C-4853-8249-B8876E338A75}"/>
              </a:ext>
            </a:extLst>
          </p:cNvPr>
          <p:cNvSpPr txBox="1"/>
          <p:nvPr/>
        </p:nvSpPr>
        <p:spPr>
          <a:xfrm rot="16200000">
            <a:off x="4807237" y="3760895"/>
            <a:ext cx="29402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/>
              <a:t>Average Response Time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D996E-42EE-4CA9-A720-2546F6E14E2C}"/>
              </a:ext>
            </a:extLst>
          </p:cNvPr>
          <p:cNvSpPr txBox="1"/>
          <p:nvPr/>
        </p:nvSpPr>
        <p:spPr>
          <a:xfrm>
            <a:off x="1399386" y="5363892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CA5000-5355-46B9-A9F0-F51EAD8698AF}"/>
              </a:ext>
            </a:extLst>
          </p:cNvPr>
          <p:cNvSpPr txBox="1"/>
          <p:nvPr/>
        </p:nvSpPr>
        <p:spPr>
          <a:xfrm>
            <a:off x="4317092" y="5363892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BF709E-D3D1-461C-B4FA-10D6F3D54D72}"/>
              </a:ext>
            </a:extLst>
          </p:cNvPr>
          <p:cNvSpPr txBox="1"/>
          <p:nvPr/>
        </p:nvSpPr>
        <p:spPr>
          <a:xfrm>
            <a:off x="2883041" y="5363892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CC5E5-0D06-45CC-9530-E1E1A2CC2F38}"/>
              </a:ext>
            </a:extLst>
          </p:cNvPr>
          <p:cNvSpPr txBox="1"/>
          <p:nvPr/>
        </p:nvSpPr>
        <p:spPr>
          <a:xfrm>
            <a:off x="1971598" y="4754352"/>
            <a:ext cx="8588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TOAV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BA957-4B88-4507-9432-90E8F5AF3BE5}"/>
              </a:ext>
            </a:extLst>
          </p:cNvPr>
          <p:cNvSpPr txBox="1"/>
          <p:nvPr/>
        </p:nvSpPr>
        <p:spPr>
          <a:xfrm>
            <a:off x="7339920" y="4727315"/>
            <a:ext cx="8588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TOAV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0DCAA9-B6D0-4553-88FF-01FF1C8E45FD}"/>
              </a:ext>
            </a:extLst>
          </p:cNvPr>
          <p:cNvSpPr txBox="1"/>
          <p:nvPr/>
        </p:nvSpPr>
        <p:spPr>
          <a:xfrm>
            <a:off x="6769592" y="5362889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02A15B-F096-410D-805F-9CD11D9E7455}"/>
              </a:ext>
            </a:extLst>
          </p:cNvPr>
          <p:cNvSpPr txBox="1"/>
          <p:nvPr/>
        </p:nvSpPr>
        <p:spPr>
          <a:xfrm>
            <a:off x="9687298" y="5362889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T3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7BC63-DE1F-43C1-964E-0535E8A0608C}"/>
              </a:ext>
            </a:extLst>
          </p:cNvPr>
          <p:cNvSpPr txBox="1"/>
          <p:nvPr/>
        </p:nvSpPr>
        <p:spPr>
          <a:xfrm>
            <a:off x="8253247" y="5362889"/>
            <a:ext cx="6618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64B4F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DC05E2-9021-4619-AB47-4CA930ED1894}"/>
              </a:ext>
            </a:extLst>
          </p:cNvPr>
          <p:cNvSpPr txBox="1"/>
          <p:nvPr/>
        </p:nvSpPr>
        <p:spPr>
          <a:xfrm>
            <a:off x="3468366" y="4754352"/>
            <a:ext cx="8588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00B050"/>
                </a:solidFill>
              </a:rPr>
              <a:t>BREAK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Euphemi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A68CFB-5006-498D-B0EF-51B39C3A7F06}"/>
              </a:ext>
            </a:extLst>
          </p:cNvPr>
          <p:cNvSpPr txBox="1"/>
          <p:nvPr/>
        </p:nvSpPr>
        <p:spPr>
          <a:xfrm>
            <a:off x="8765748" y="4727796"/>
            <a:ext cx="8588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00B050"/>
                </a:solidFill>
              </a:rPr>
              <a:t>BREAK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Euphem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1CA9D-D64A-4E83-93A2-F968990E080D}"/>
              </a:ext>
            </a:extLst>
          </p:cNvPr>
          <p:cNvSpPr txBox="1"/>
          <p:nvPr/>
        </p:nvSpPr>
        <p:spPr>
          <a:xfrm>
            <a:off x="1971598" y="1076803"/>
            <a:ext cx="8274151" cy="1200327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600" dirty="0">
                <a:solidFill>
                  <a:schemeClr val="tx1"/>
                </a:solidFill>
              </a:rPr>
              <a:t>Considering the experiment set-up, this was our “</a:t>
            </a: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Trend-Expectations“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Euphemia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7E431D2-04D4-44A6-949F-55B4E49035F3}"/>
              </a:ext>
            </a:extLst>
          </p:cNvPr>
          <p:cNvGrpSpPr/>
          <p:nvPr/>
        </p:nvGrpSpPr>
        <p:grpSpPr>
          <a:xfrm>
            <a:off x="1288244" y="3622203"/>
            <a:ext cx="3900093" cy="1616647"/>
            <a:chOff x="1247828" y="2546175"/>
            <a:chExt cx="3900093" cy="267752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C5A8F1-4B9D-41D9-884C-CBDE7DFB9EFE}"/>
                </a:ext>
              </a:extLst>
            </p:cNvPr>
            <p:cNvCxnSpPr/>
            <p:nvPr/>
          </p:nvCxnSpPr>
          <p:spPr>
            <a:xfrm flipV="1">
              <a:off x="1247828" y="2546175"/>
              <a:ext cx="0" cy="2677524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620B4F0-FD7D-494E-A270-A02838751B9F}"/>
                </a:ext>
              </a:extLst>
            </p:cNvPr>
            <p:cNvCxnSpPr>
              <a:cxnSpLocks/>
            </p:cNvCxnSpPr>
            <p:nvPr/>
          </p:nvCxnSpPr>
          <p:spPr>
            <a:xfrm>
              <a:off x="1247828" y="5223699"/>
              <a:ext cx="3900093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B81FB2-DBE0-454F-8648-CB723AB6EAEC}"/>
              </a:ext>
            </a:extLst>
          </p:cNvPr>
          <p:cNvGrpSpPr/>
          <p:nvPr/>
        </p:nvGrpSpPr>
        <p:grpSpPr>
          <a:xfrm>
            <a:off x="6650870" y="3641407"/>
            <a:ext cx="3900093" cy="1616647"/>
            <a:chOff x="1247828" y="2546175"/>
            <a:chExt cx="3900093" cy="2677524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7240360-BB5D-4F79-94DF-C42E595AF7C2}"/>
                </a:ext>
              </a:extLst>
            </p:cNvPr>
            <p:cNvCxnSpPr/>
            <p:nvPr/>
          </p:nvCxnSpPr>
          <p:spPr>
            <a:xfrm flipV="1">
              <a:off x="1247828" y="2546175"/>
              <a:ext cx="0" cy="2677524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B40636E-F14F-4ACE-9C03-12507ADB1936}"/>
                </a:ext>
              </a:extLst>
            </p:cNvPr>
            <p:cNvCxnSpPr>
              <a:cxnSpLocks/>
            </p:cNvCxnSpPr>
            <p:nvPr/>
          </p:nvCxnSpPr>
          <p:spPr>
            <a:xfrm>
              <a:off x="1247828" y="5223699"/>
              <a:ext cx="3900093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423661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 noGrp="1"/>
          </p:cNvSpPr>
          <p:nvPr>
            <p:ph type="title"/>
          </p:nvPr>
        </p:nvSpPr>
        <p:spPr>
          <a:xfrm>
            <a:off x="1293811" y="381000"/>
            <a:ext cx="9601201" cy="11430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Back to Nature</a:t>
            </a:r>
          </a:p>
        </p:txBody>
      </p:sp>
      <p:sp>
        <p:nvSpPr>
          <p:cNvPr id="62" name="Content Placeholder 13"/>
          <p:cNvSpPr txBox="1"/>
          <p:nvPr/>
        </p:nvSpPr>
        <p:spPr>
          <a:xfrm>
            <a:off x="4227510" y="1777314"/>
            <a:ext cx="3733802" cy="21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dirty="0">
                <a:solidFill>
                  <a:srgbClr val="000000"/>
                </a:solidFill>
              </a:rPr>
              <a:t>Final Project Presentation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Research Practicum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IDS6916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Andres Hanchi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Markus </a:t>
            </a:r>
            <a:r>
              <a:rPr dirty="0" err="1">
                <a:solidFill>
                  <a:srgbClr val="000000"/>
                </a:solidFill>
              </a:rPr>
              <a:t>Loennig</a:t>
            </a:r>
            <a:endParaRPr sz="240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Marc Mailloux</a:t>
            </a:r>
          </a:p>
        </p:txBody>
      </p:sp>
      <p:grpSp>
        <p:nvGrpSpPr>
          <p:cNvPr id="65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63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03211" y="2411087"/>
            <a:ext cx="2701246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1" descr="Picture 11"/>
          <p:cNvPicPr>
            <a:picLocks noChangeAspect="1"/>
          </p:cNvPicPr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4632638" y="4380793"/>
            <a:ext cx="2923545" cy="200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3" descr="Picture 13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567863" y="4212027"/>
            <a:ext cx="2727401" cy="180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7" descr="Picture 17"/>
          <p:cNvPicPr>
            <a:picLocks noChangeAspect="1"/>
          </p:cNvPicPr>
          <p:nvPr/>
        </p:nvPicPr>
        <p:blipFill>
          <a:blip r:embed="rId6">
            <a:alphaModFix amt="35000"/>
            <a:extLst/>
          </a:blip>
          <a:stretch>
            <a:fillRect/>
          </a:stretch>
        </p:blipFill>
        <p:spPr>
          <a:xfrm>
            <a:off x="9481335" y="606691"/>
            <a:ext cx="2706127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9" descr="Picture 19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tretch>
            <a:fillRect/>
          </a:stretch>
        </p:blipFill>
        <p:spPr>
          <a:xfrm>
            <a:off x="9218611" y="2405123"/>
            <a:ext cx="2667002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1" descr="Picture 21"/>
          <p:cNvPicPr>
            <a:picLocks noChangeAspect="1"/>
          </p:cNvPicPr>
          <p:nvPr/>
        </p:nvPicPr>
        <p:blipFill>
          <a:blip r:embed="rId8">
            <a:alphaModFix amt="35000"/>
            <a:extLst/>
          </a:blip>
          <a:stretch>
            <a:fillRect/>
          </a:stretch>
        </p:blipFill>
        <p:spPr>
          <a:xfrm>
            <a:off x="-1588" y="609288"/>
            <a:ext cx="2707487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5" descr="Picture 15"/>
          <p:cNvPicPr>
            <a:picLocks noChangeAspect="1"/>
          </p:cNvPicPr>
          <p:nvPr/>
        </p:nvPicPr>
        <p:blipFill>
          <a:blip r:embed="rId9">
            <a:alphaModFix amt="70000"/>
            <a:extLst/>
          </a:blip>
          <a:srcRect l="8472" t="16297" b="10363"/>
          <a:stretch>
            <a:fillRect/>
          </a:stretch>
        </p:blipFill>
        <p:spPr>
          <a:xfrm>
            <a:off x="8609011" y="4213798"/>
            <a:ext cx="2974108" cy="180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1 – No VR exposure, 15 minute break only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inconclusive, TOAV did not seem to work as expected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insufficient data to recognize trends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08BE65-1362-4719-865A-A6BCD7AAF0B0}"/>
              </a:ext>
            </a:extLst>
          </p:cNvPr>
          <p:cNvGrpSpPr/>
          <p:nvPr/>
        </p:nvGrpSpPr>
        <p:grpSpPr>
          <a:xfrm>
            <a:off x="416031" y="3123899"/>
            <a:ext cx="11173103" cy="2783885"/>
            <a:chOff x="693889" y="3123899"/>
            <a:chExt cx="10131642" cy="21323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E63242B-372C-4391-B882-54003C08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889" y="3123899"/>
              <a:ext cx="5395762" cy="21323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63BE07-075D-42F1-85AA-64007706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6807" y="3186182"/>
              <a:ext cx="5638724" cy="2070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63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10117918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2 – Using 15 minutes of Relaxation using VR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inconclusive, 15 min VR break seems to decrease performance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in regard to 10 min VR break, 15 min seem to long (??)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CC73A5-DD7C-49BD-BCA0-51EAB88AA855}"/>
              </a:ext>
            </a:extLst>
          </p:cNvPr>
          <p:cNvGrpSpPr/>
          <p:nvPr/>
        </p:nvGrpSpPr>
        <p:grpSpPr>
          <a:xfrm>
            <a:off x="287025" y="3117707"/>
            <a:ext cx="11352630" cy="2790077"/>
            <a:chOff x="645043" y="3304629"/>
            <a:chExt cx="10008065" cy="2118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66E8DA-6E10-4D8D-BD5D-78317B83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43" y="3304629"/>
              <a:ext cx="5350044" cy="21188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0F9E1E-0B5C-4290-AD22-AEBCFAD4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630" y="3350072"/>
              <a:ext cx="5564478" cy="2073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3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10734254" cy="501468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Trial 3 – Using 10 minutes of Relaxation using VR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inconclusive, 10 min VR break seems to better for performance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	 still no </a:t>
            </a:r>
            <a:r>
              <a:rPr lang="de-DE" u="sng" dirty="0">
                <a:solidFill>
                  <a:srgbClr val="000000"/>
                </a:solidFill>
                <a:sym typeface="Wingdings" panose="05000000000000000000" pitchFamily="2" charset="2"/>
              </a:rPr>
              <a:t>trends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 visible, data set too small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C4866-AA5B-4E46-9518-BFAA93ABD6E2}"/>
              </a:ext>
            </a:extLst>
          </p:cNvPr>
          <p:cNvGrpSpPr/>
          <p:nvPr/>
        </p:nvGrpSpPr>
        <p:grpSpPr>
          <a:xfrm>
            <a:off x="435732" y="3142304"/>
            <a:ext cx="11537352" cy="2866520"/>
            <a:chOff x="873842" y="3371658"/>
            <a:chExt cx="10051333" cy="2181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F945EC-4934-4432-81FC-989284B3E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42" y="3371658"/>
              <a:ext cx="5133070" cy="21631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EDC36B-8E30-4DF4-9D9C-86A04FC82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6145" y="3381183"/>
              <a:ext cx="5759030" cy="2172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46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Conclusion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51907" y="1323219"/>
            <a:ext cx="9601201" cy="50146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small amount of participants did </a:t>
            </a:r>
            <a:r>
              <a:rPr lang="en-US" b="1" dirty="0">
                <a:solidFill>
                  <a:srgbClr val="000000"/>
                </a:solidFill>
              </a:rPr>
              <a:t>not </a:t>
            </a:r>
            <a:r>
              <a:rPr lang="en-US" dirty="0">
                <a:solidFill>
                  <a:srgbClr val="000000"/>
                </a:solidFill>
              </a:rPr>
              <a:t>provide </a:t>
            </a:r>
            <a:r>
              <a:rPr lang="en-US" b="1" dirty="0">
                <a:solidFill>
                  <a:srgbClr val="000000"/>
                </a:solidFill>
              </a:rPr>
              <a:t>sufficient data </a:t>
            </a:r>
            <a:r>
              <a:rPr lang="en-US" dirty="0">
                <a:solidFill>
                  <a:srgbClr val="000000"/>
                </a:solidFill>
              </a:rPr>
              <a:t>output expected for Attention Restoration Theory</a:t>
            </a:r>
          </a:p>
          <a:p>
            <a:r>
              <a:rPr lang="en-US" dirty="0">
                <a:solidFill>
                  <a:srgbClr val="000000"/>
                </a:solidFill>
              </a:rPr>
              <a:t>It is unknown if the </a:t>
            </a:r>
            <a:r>
              <a:rPr lang="en-US" b="1" dirty="0">
                <a:solidFill>
                  <a:srgbClr val="000000"/>
                </a:solidFill>
              </a:rPr>
              <a:t>TOAV</a:t>
            </a:r>
            <a:r>
              <a:rPr lang="en-US" dirty="0">
                <a:solidFill>
                  <a:srgbClr val="000000"/>
                </a:solidFill>
              </a:rPr>
              <a:t> produced the desired effects</a:t>
            </a:r>
          </a:p>
          <a:p>
            <a:r>
              <a:rPr lang="de-DE" dirty="0">
                <a:solidFill>
                  <a:srgbClr val="000000"/>
                </a:solidFill>
              </a:rPr>
              <a:t>N</a:t>
            </a:r>
            <a:r>
              <a:rPr lang="en-US" dirty="0" err="1">
                <a:solidFill>
                  <a:srgbClr val="000000"/>
                </a:solidFill>
              </a:rPr>
              <a:t>ot</a:t>
            </a:r>
            <a:r>
              <a:rPr lang="en-US" dirty="0">
                <a:solidFill>
                  <a:srgbClr val="000000"/>
                </a:solidFill>
              </a:rPr>
              <a:t> all available data could be analyzed usefully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At this point </a:t>
            </a:r>
            <a:r>
              <a:rPr lang="en-US" b="1" dirty="0">
                <a:solidFill>
                  <a:srgbClr val="000000"/>
                </a:solidFill>
              </a:rPr>
              <a:t>we reject the Hypothesis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“Exposure to nature scenes through VR can measurably restore one’s attention in less than 15 minutes”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	</a:t>
            </a:r>
            <a:endParaRPr lang="en-US"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09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Way Ahead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873985" y="1146789"/>
            <a:ext cx="10679787" cy="53196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Analyze the effect of the TOAV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	 </a:t>
            </a:r>
            <a:r>
              <a:rPr lang="en-US" dirty="0">
                <a:solidFill>
                  <a:srgbClr val="000000"/>
                </a:solidFill>
              </a:rPr>
              <a:t>find alternative task to efficiently deplete attention resources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Enlarge data base 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	 </a:t>
            </a:r>
            <a:r>
              <a:rPr lang="en-US" dirty="0">
                <a:solidFill>
                  <a:srgbClr val="000000"/>
                </a:solidFill>
              </a:rPr>
              <a:t>using more participants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Evaluate selectiveness of n-back test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possibly 3-back test will yield better, more selective results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Use all available data and the respective analysis tools 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00"/>
                </a:solidFill>
              </a:rPr>
              <a:t>more detailed analysis of response time, TOAV, DSSQ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Additional Research Q</a:t>
            </a:r>
            <a:r>
              <a:rPr lang="en-US" dirty="0" err="1">
                <a:solidFill>
                  <a:srgbClr val="000000"/>
                </a:solidFill>
              </a:rPr>
              <a:t>uestions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00"/>
                </a:solidFill>
              </a:rPr>
              <a:t>can a break be too long (boring)</a:t>
            </a:r>
          </a:p>
          <a:p>
            <a:pPr marL="548640" lvl="2" indent="0">
              <a:buNone/>
            </a:pPr>
            <a:r>
              <a:rPr lang="de-DE" dirty="0">
                <a:solidFill>
                  <a:srgbClr val="000000"/>
                </a:solidFill>
              </a:rPr>
              <a:t>	</a:t>
            </a:r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 whats the maximum regeneration?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4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>
            <a:spLocks noGrp="1"/>
          </p:cNvSpPr>
          <p:nvPr>
            <p:ph type="title"/>
          </p:nvPr>
        </p:nvSpPr>
        <p:spPr>
          <a:xfrm>
            <a:off x="693888" y="0"/>
            <a:ext cx="9601201" cy="962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What would we do different </a:t>
            </a:r>
            <a:r>
              <a:rPr lang="en-US" sz="2800" dirty="0">
                <a:solidFill>
                  <a:srgbClr val="000000"/>
                </a:solidFill>
              </a:rPr>
              <a:t>(what did we learn?)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7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920557" y="1080726"/>
            <a:ext cx="9601201" cy="501468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sz="2200" dirty="0">
                <a:solidFill>
                  <a:srgbClr val="000000"/>
                </a:solidFill>
              </a:rPr>
              <a:t>Make the test shorter, but harder</a:t>
            </a:r>
          </a:p>
          <a:p>
            <a:pPr marL="548640" lvl="2" indent="0">
              <a:buNone/>
            </a:pPr>
            <a:r>
              <a:rPr lang="en-US" sz="2200" dirty="0">
                <a:solidFill>
                  <a:srgbClr val="000000"/>
                </a:solidFill>
                <a:sym typeface="Wingdings" panose="05000000000000000000" pitchFamily="2" charset="2"/>
              </a:rPr>
              <a:t>	 </a:t>
            </a:r>
            <a:r>
              <a:rPr lang="en-US" sz="2200" dirty="0">
                <a:solidFill>
                  <a:srgbClr val="000000"/>
                </a:solidFill>
              </a:rPr>
              <a:t>lower burden on participants (time is valuable)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Start earlier with the selection of questionnaires</a:t>
            </a:r>
          </a:p>
          <a:p>
            <a:pPr marL="274320" lvl="1" indent="0">
              <a:buNone/>
            </a:pPr>
            <a:r>
              <a:rPr lang="en-US" sz="2200" dirty="0">
                <a:solidFill>
                  <a:srgbClr val="000000"/>
                </a:solidFill>
                <a:sym typeface="Wingdings" panose="05000000000000000000" pitchFamily="2" charset="2"/>
              </a:rPr>
              <a:t>	 </a:t>
            </a:r>
            <a:r>
              <a:rPr lang="en-US" sz="2200" dirty="0">
                <a:solidFill>
                  <a:srgbClr val="000000"/>
                </a:solidFill>
              </a:rPr>
              <a:t>DSSQ was too long, hard to analyze, benefit questionable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Evaluate data analysis tools earlier and more </a:t>
            </a:r>
            <a:r>
              <a:rPr lang="en-US" sz="2200" dirty="0" err="1">
                <a:solidFill>
                  <a:srgbClr val="000000"/>
                </a:solidFill>
              </a:rPr>
              <a:t>focussed</a:t>
            </a:r>
            <a:endParaRPr lang="en-US" sz="2200" dirty="0">
              <a:solidFill>
                <a:srgbClr val="000000"/>
              </a:solidFill>
            </a:endParaRPr>
          </a:p>
          <a:p>
            <a:pPr marL="274320" lvl="1" indent="0">
              <a:buNone/>
            </a:pPr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2200" dirty="0">
                <a:solidFill>
                  <a:srgbClr val="000000"/>
                </a:solidFill>
              </a:rPr>
              <a:t> we started to late, things get rushed</a:t>
            </a:r>
          </a:p>
          <a:p>
            <a:pPr lvl="1"/>
            <a:r>
              <a:rPr lang="en-US" sz="2200" u="sng" dirty="0">
                <a:solidFill>
                  <a:srgbClr val="000000"/>
                </a:solidFill>
              </a:rPr>
              <a:t>Spent more time on experiment design</a:t>
            </a:r>
          </a:p>
          <a:p>
            <a:pPr marL="274320" lvl="1" indent="0">
              <a:buNone/>
            </a:pPr>
            <a:r>
              <a:rPr lang="de-DE" sz="2200" dirty="0">
                <a:solidFill>
                  <a:srgbClr val="000000"/>
                </a:solidFill>
              </a:rPr>
              <a:t>	</a:t>
            </a:r>
            <a:r>
              <a:rPr lang="en-US" sz="22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2200" u="sng" dirty="0">
                <a:solidFill>
                  <a:srgbClr val="000000"/>
                </a:solidFill>
                <a:sym typeface="Wingdings" panose="05000000000000000000" pitchFamily="2" charset="2"/>
              </a:rPr>
              <a:t>just because others did it doesn’t mean it works for us</a:t>
            </a:r>
          </a:p>
          <a:p>
            <a:pPr marL="274320" lvl="1" indent="0">
              <a:buNone/>
            </a:pPr>
            <a:r>
              <a:rPr lang="de-DE" sz="2200" dirty="0">
                <a:solidFill>
                  <a:srgbClr val="000000"/>
                </a:solidFill>
              </a:rPr>
              <a:t>		</a:t>
            </a:r>
            <a:r>
              <a:rPr lang="de-DE" sz="2200" dirty="0">
                <a:solidFill>
                  <a:srgbClr val="000000"/>
                </a:solidFill>
                <a:sym typeface="Wingdings" panose="05000000000000000000" pitchFamily="2" charset="2"/>
              </a:rPr>
              <a:t> other prerequisites, experiences, skill levels</a:t>
            </a:r>
            <a:endParaRPr lang="en-US" sz="2200" dirty="0">
              <a:solidFill>
                <a:srgbClr val="000000"/>
              </a:solidFill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Team work needs more planning and management…</a:t>
            </a:r>
          </a:p>
          <a:p>
            <a:pPr lvl="1"/>
            <a:endParaRPr sz="2200" dirty="0">
              <a:solidFill>
                <a:srgbClr val="000000"/>
              </a:solidFill>
            </a:endParaRP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4103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" y="1785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1"/>
          <p:cNvSpPr txBox="1">
            <a:spLocks noGrp="1"/>
          </p:cNvSpPr>
          <p:nvPr>
            <p:ph type="ctrTitle"/>
          </p:nvPr>
        </p:nvSpPr>
        <p:spPr>
          <a:xfrm>
            <a:off x="6279288" y="2750446"/>
            <a:ext cx="4774476" cy="678555"/>
          </a:xfrm>
          <a:prstGeom prst="rect">
            <a:avLst/>
          </a:prstGeom>
        </p:spPr>
        <p:txBody>
          <a:bodyPr/>
          <a:lstStyle>
            <a:lvl1pPr algn="r">
              <a:defRPr sz="3500" b="1">
                <a:solidFill>
                  <a:srgbClr val="FFC000"/>
                </a:solidFill>
              </a:defRPr>
            </a:lvl1pPr>
          </a:lstStyle>
          <a:p>
            <a:r>
              <a:rPr dirty="0"/>
              <a:t>Questions ?</a:t>
            </a:r>
          </a:p>
        </p:txBody>
      </p:sp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971E8-0A9A-4215-98F9-F4DF34E7B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05059E-7559-4A31-B535-9673AEF34388}"/>
              </a:ext>
            </a:extLst>
          </p:cNvPr>
          <p:cNvSpPr txBox="1"/>
          <p:nvPr/>
        </p:nvSpPr>
        <p:spPr>
          <a:xfrm>
            <a:off x="4938712" y="695326"/>
            <a:ext cx="6438899" cy="55091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Content: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Topic / Purpose Statement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Literature Review / Related Works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rgbClr val="164B4F"/>
                </a:solidFill>
                <a:effectLst/>
                <a:uFillTx/>
                <a:latin typeface="+mj-lt"/>
                <a:ea typeface="+mj-ea"/>
                <a:cs typeface="+mj-cs"/>
                <a:sym typeface="Euphemia"/>
              </a:rPr>
              <a:t>	- Research Question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Research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Hypothesis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Methods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/>
              <a:t>	- Results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	- Conclusion</a:t>
            </a:r>
          </a:p>
        </p:txBody>
      </p:sp>
    </p:spTree>
    <p:extLst>
      <p:ext uri="{BB962C8B-B14F-4D97-AF65-F5344CB8AC3E}">
        <p14:creationId xmlns:p14="http://schemas.microsoft.com/office/powerpoint/2010/main" val="185235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83730"/>
          <a:stretch>
            <a:fillRect/>
          </a:stretch>
        </p:blipFill>
        <p:spPr>
          <a:xfrm>
            <a:off x="10285411" y="0"/>
            <a:ext cx="1922149" cy="66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12"/>
          <p:cNvSpPr txBox="1">
            <a:spLocks noGrp="1"/>
          </p:cNvSpPr>
          <p:nvPr>
            <p:ph type="title"/>
          </p:nvPr>
        </p:nvSpPr>
        <p:spPr>
          <a:xfrm>
            <a:off x="684212" y="87439"/>
            <a:ext cx="9601201" cy="932309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Topic / Purpose Statement</a:t>
            </a:r>
          </a:p>
        </p:txBody>
      </p:sp>
      <p:sp>
        <p:nvSpPr>
          <p:cNvPr id="76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065212" y="1676400"/>
            <a:ext cx="9220201" cy="44958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Studies on Attention Restoration Theory (ART) has shown      positive effects that Nature can have on attention restoration</a:t>
            </a:r>
          </a:p>
          <a:p>
            <a:pPr>
              <a:defRPr sz="1600"/>
            </a:pPr>
            <a:endParaRPr dirty="0">
              <a:solidFill>
                <a:srgbClr val="000000"/>
              </a:solidFill>
            </a:endParaRPr>
          </a:p>
          <a:p>
            <a:r>
              <a:rPr dirty="0">
                <a:solidFill>
                  <a:srgbClr val="000000"/>
                </a:solidFill>
              </a:rPr>
              <a:t>But: researchers arbitrarily decided the length of exposure time (usually 15 minutes or more)</a:t>
            </a:r>
          </a:p>
          <a:p>
            <a:pPr>
              <a:defRPr sz="1600"/>
            </a:pPr>
            <a:endParaRPr dirty="0">
              <a:solidFill>
                <a:srgbClr val="000000"/>
              </a:solidFill>
            </a:endParaRPr>
          </a:p>
          <a:p>
            <a:pPr>
              <a:defRPr sz="2600"/>
            </a:pPr>
            <a:r>
              <a:rPr dirty="0">
                <a:solidFill>
                  <a:srgbClr val="000000"/>
                </a:solidFill>
              </a:rPr>
              <a:t>Our goal</a:t>
            </a:r>
            <a:r>
              <a:rPr lang="en-US" dirty="0">
                <a:solidFill>
                  <a:srgbClr val="000000"/>
                </a:solidFill>
              </a:rPr>
              <a:t> for this project was</a:t>
            </a:r>
            <a:r>
              <a:rPr dirty="0">
                <a:solidFill>
                  <a:srgbClr val="000000"/>
                </a:solidFill>
              </a:rPr>
              <a:t>: </a:t>
            </a:r>
          </a:p>
          <a:p>
            <a:pPr marL="502919" lvl="1" indent="-228600">
              <a:spcBef>
                <a:spcPts val="600"/>
              </a:spcBef>
              <a:buFont typeface="Helvetica"/>
              <a:defRPr sz="2600"/>
            </a:pPr>
            <a:r>
              <a:rPr lang="en-US" dirty="0">
                <a:solidFill>
                  <a:srgbClr val="000000"/>
                </a:solidFill>
              </a:rPr>
              <a:t>To s</a:t>
            </a:r>
            <a:r>
              <a:rPr dirty="0">
                <a:solidFill>
                  <a:srgbClr val="000000"/>
                </a:solidFill>
              </a:rPr>
              <a:t>tudy the length needed to show measurable effects of       Nature exposure through Virtual Reality (VR)</a:t>
            </a:r>
          </a:p>
        </p:txBody>
      </p:sp>
      <p:grpSp>
        <p:nvGrpSpPr>
          <p:cNvPr id="79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77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" descr="Picture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74170" r="7379"/>
          <a:stretch>
            <a:fillRect/>
          </a:stretch>
        </p:blipFill>
        <p:spPr>
          <a:xfrm>
            <a:off x="10291668" y="0"/>
            <a:ext cx="189715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12"/>
          <p:cNvSpPr txBox="1">
            <a:spLocks noGrp="1"/>
          </p:cNvSpPr>
          <p:nvPr>
            <p:ph type="title"/>
          </p:nvPr>
        </p:nvSpPr>
        <p:spPr>
          <a:xfrm>
            <a:off x="836612" y="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85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162861" y="1371600"/>
            <a:ext cx="9198751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>
                <a:solidFill>
                  <a:srgbClr val="000000"/>
                </a:solidFill>
              </a:rPr>
              <a:t>Today’s fast pace can have a negative effect on attention</a:t>
            </a:r>
          </a:p>
          <a:p>
            <a:pPr>
              <a:defRPr sz="1600"/>
            </a:pPr>
            <a:endParaRPr sz="1200" dirty="0">
              <a:solidFill>
                <a:srgbClr val="000000"/>
              </a:solidFill>
            </a:endParaRPr>
          </a:p>
          <a:p>
            <a:r>
              <a:rPr sz="2800" dirty="0">
                <a:solidFill>
                  <a:srgbClr val="000000"/>
                </a:solidFill>
              </a:rPr>
              <a:t>Directed attention is important for productivity and mental stability</a:t>
            </a:r>
          </a:p>
          <a:p>
            <a:pPr>
              <a:defRPr sz="1600"/>
            </a:pPr>
            <a:endParaRPr sz="1200" dirty="0">
              <a:solidFill>
                <a:srgbClr val="000000"/>
              </a:solidFill>
            </a:endParaRPr>
          </a:p>
          <a:p>
            <a:pPr>
              <a:defRPr sz="2600"/>
            </a:pPr>
            <a:r>
              <a:rPr sz="2800" dirty="0">
                <a:solidFill>
                  <a:srgbClr val="000000"/>
                </a:solidFill>
              </a:rPr>
              <a:t>Several studies based on ART have validated the positive effects that nature and/or nature scene exposure can have on one’s attention and its restoration</a:t>
            </a:r>
          </a:p>
        </p:txBody>
      </p:sp>
      <p:grpSp>
        <p:nvGrpSpPr>
          <p:cNvPr id="88" name="Group 1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86" name="Rectangle 4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>
            <a:spLocks noGrp="1"/>
          </p:cNvSpPr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Related Works / Literature Review</a:t>
            </a:r>
            <a:r>
              <a:rPr lang="en-US" dirty="0">
                <a:solidFill>
                  <a:srgbClr val="000000"/>
                </a:solidFill>
              </a:rPr>
              <a:t> / Excerpt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1" name="Content Placeholder 13"/>
          <p:cNvSpPr txBox="1">
            <a:spLocks noGrp="1"/>
          </p:cNvSpPr>
          <p:nvPr>
            <p:ph type="body" sz="quarter" idx="1"/>
          </p:nvPr>
        </p:nvSpPr>
        <p:spPr>
          <a:xfrm>
            <a:off x="333492" y="1384861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1995 Kaplan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differentiates stress and attention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integrated theory of stress permitting a significant role for attention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b="1" dirty="0">
                <a:solidFill>
                  <a:srgbClr val="000000"/>
                </a:solidFill>
              </a:rPr>
              <a:t>benefit</a:t>
            </a:r>
            <a:r>
              <a:rPr lang="en-US" sz="2000" dirty="0">
                <a:solidFill>
                  <a:srgbClr val="000000"/>
                </a:solidFill>
              </a:rPr>
              <a:t> from </a:t>
            </a:r>
            <a:r>
              <a:rPr lang="en-US" sz="2000" b="1" dirty="0">
                <a:solidFill>
                  <a:srgbClr val="000000"/>
                </a:solidFill>
              </a:rPr>
              <a:t>restorative</a:t>
            </a:r>
            <a:r>
              <a:rPr lang="en-US" sz="2000" dirty="0">
                <a:solidFill>
                  <a:srgbClr val="000000"/>
                </a:solidFill>
              </a:rPr>
              <a:t> experiences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Content Placeholder 13"/>
          <p:cNvSpPr txBox="1"/>
          <p:nvPr/>
        </p:nvSpPr>
        <p:spPr>
          <a:xfrm>
            <a:off x="359674" y="3929570"/>
            <a:ext cx="5380577" cy="2067252"/>
          </a:xfrm>
          <a:prstGeom prst="rect">
            <a:avLst/>
          </a:prstGeom>
          <a:ln>
            <a:solidFill>
              <a:srgbClr val="164B4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>
                <a:solidFill>
                  <a:srgbClr val="000000"/>
                </a:solidFill>
              </a:rPr>
              <a:t>20</a:t>
            </a:r>
            <a:r>
              <a:rPr lang="de-DE" sz="2000" dirty="0">
                <a:solidFill>
                  <a:srgbClr val="000000"/>
                </a:solidFill>
              </a:rPr>
              <a:t>16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lang="de-DE" sz="2000" dirty="0">
                <a:solidFill>
                  <a:srgbClr val="000000"/>
                </a:solidFill>
              </a:rPr>
              <a:t>Ohly, White, Wheeler, Bethel et al</a:t>
            </a:r>
            <a:r>
              <a:rPr sz="2000" dirty="0">
                <a:solidFill>
                  <a:srgbClr val="000000"/>
                </a:solidFill>
              </a:rPr>
              <a:t> 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Systematic review of ART potential </a:t>
            </a:r>
            <a:endParaRPr sz="2000" dirty="0">
              <a:solidFill>
                <a:srgbClr val="000000"/>
              </a:solidFill>
            </a:endParaRP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31 studies on ART and its effects</a:t>
            </a:r>
            <a:endParaRPr sz="2000" dirty="0">
              <a:solidFill>
                <a:srgbClr val="000000"/>
              </a:solidFill>
            </a:endParaRPr>
          </a:p>
          <a:p>
            <a:pPr marL="4142" indent="-8285" defTabSz="795527">
              <a:lnSpc>
                <a:spcPct val="90000"/>
              </a:lnSpc>
              <a:spcBef>
                <a:spcPts val="1300"/>
              </a:spcBef>
              <a:buFont typeface="Arial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rPr lang="de-DE" sz="2000" dirty="0">
                <a:solidFill>
                  <a:srgbClr val="000000"/>
                </a:solidFill>
              </a:rPr>
              <a:t>Study highlights </a:t>
            </a:r>
            <a:r>
              <a:rPr lang="de-DE" sz="2000" b="1" dirty="0">
                <a:solidFill>
                  <a:srgbClr val="000000"/>
                </a:solidFill>
              </a:rPr>
              <a:t>diversity</a:t>
            </a:r>
            <a:r>
              <a:rPr lang="de-DE" sz="2000" dirty="0">
                <a:solidFill>
                  <a:srgbClr val="000000"/>
                </a:solidFill>
              </a:rPr>
              <a:t> in methods and results of restorative experience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135B71F-9888-467C-A044-C576588B5650}"/>
              </a:ext>
            </a:extLst>
          </p:cNvPr>
          <p:cNvSpPr txBox="1"/>
          <p:nvPr/>
        </p:nvSpPr>
        <p:spPr>
          <a:xfrm>
            <a:off x="6164295" y="1361748"/>
            <a:ext cx="5374752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17122" indent="-221742" defTabSz="886968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 sz="1940">
                <a:latin typeface="+mn-lt"/>
                <a:ea typeface="+mn-ea"/>
                <a:cs typeface="+mn-cs"/>
                <a:sym typeface="Helvetica"/>
              </a:defRPr>
            </a:lvl1pPr>
            <a:lvl2pPr marL="548639" indent="-27431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853439" indent="-304799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1658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144018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5pPr>
            <a:lvl6pPr marL="171450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6pPr>
            <a:lvl7pPr marL="198882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7pPr>
            <a:lvl8pPr marL="2263139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8pPr>
            <a:lvl9pPr marL="2537460" indent="-3429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–"/>
              <a:defRPr sz="2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2000" dirty="0">
                <a:solidFill>
                  <a:srgbClr val="000000"/>
                </a:solidFill>
              </a:rPr>
              <a:t>2008 M. Berman </a:t>
            </a:r>
          </a:p>
          <a:p>
            <a:r>
              <a:rPr sz="2000" dirty="0">
                <a:solidFill>
                  <a:srgbClr val="000000"/>
                </a:solidFill>
              </a:rPr>
              <a:t>effects of nature</a:t>
            </a:r>
            <a:r>
              <a:rPr lang="de-DE" sz="2000" dirty="0">
                <a:solidFill>
                  <a:srgbClr val="000000"/>
                </a:solidFill>
              </a:rPr>
              <a:t>/</a:t>
            </a:r>
            <a:r>
              <a:rPr sz="2000" dirty="0">
                <a:solidFill>
                  <a:srgbClr val="000000"/>
                </a:solidFill>
              </a:rPr>
              <a:t>urban exposure on attention</a:t>
            </a:r>
          </a:p>
          <a:p>
            <a:r>
              <a:rPr sz="2000" dirty="0">
                <a:solidFill>
                  <a:srgbClr val="000000"/>
                </a:solidFill>
              </a:rPr>
              <a:t>2 experiments</a:t>
            </a:r>
          </a:p>
          <a:p>
            <a:pPr marL="0" indent="0">
              <a:buNone/>
            </a:pPr>
            <a:r>
              <a:rPr sz="2000" dirty="0">
                <a:solidFill>
                  <a:srgbClr val="000000"/>
                </a:solidFill>
              </a:rPr>
              <a:t>Experiments provided </a:t>
            </a:r>
            <a:r>
              <a:rPr sz="2000" b="1" dirty="0">
                <a:solidFill>
                  <a:srgbClr val="000000"/>
                </a:solidFill>
              </a:rPr>
              <a:t>validation</a:t>
            </a:r>
            <a:r>
              <a:rPr sz="2000" dirty="0">
                <a:solidFill>
                  <a:srgbClr val="000000"/>
                </a:solidFill>
              </a:rPr>
              <a:t> of ART with nature </a:t>
            </a:r>
            <a:r>
              <a:rPr lang="de-DE" sz="2000" dirty="0">
                <a:solidFill>
                  <a:srgbClr val="000000"/>
                </a:solidFill>
              </a:rPr>
              <a:t>/</a:t>
            </a:r>
            <a:r>
              <a:rPr sz="2000" dirty="0">
                <a:solidFill>
                  <a:srgbClr val="000000"/>
                </a:solidFill>
              </a:rPr>
              <a:t> viewing nature by photos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D5D7F3A-179A-4AD5-9B62-43F844CCA21E}"/>
              </a:ext>
            </a:extLst>
          </p:cNvPr>
          <p:cNvSpPr txBox="1">
            <a:spLocks/>
          </p:cNvSpPr>
          <p:nvPr/>
        </p:nvSpPr>
        <p:spPr>
          <a:xfrm>
            <a:off x="6164295" y="3929570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3838" marR="0" indent="-2286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548639" marR="0" indent="-274319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853439" marR="0" indent="-304799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16586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144018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171450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198882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2263139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2537460" marR="0" indent="-342900" algn="l" defTabSz="9144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400" b="0" i="0" u="none" strike="noStrike" cap="none" spc="0" baseline="0">
                <a:ln>
                  <a:noFill/>
                </a:ln>
                <a:solidFill>
                  <a:srgbClr val="164B4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2017 A. Anderson </a:t>
            </a:r>
          </a:p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effects of VR nature exposure on stress</a:t>
            </a:r>
          </a:p>
          <a:p>
            <a:pPr marL="217122" indent="-221742" defTabSz="886968" hangingPunct="1">
              <a:spcBef>
                <a:spcPts val="1500"/>
              </a:spcBef>
              <a:defRPr sz="1940"/>
            </a:pPr>
            <a:r>
              <a:rPr lang="en-US" sz="2000">
                <a:solidFill>
                  <a:srgbClr val="000000"/>
                </a:solidFill>
              </a:rPr>
              <a:t>2 experiments</a:t>
            </a:r>
          </a:p>
          <a:p>
            <a:pPr marL="4619" indent="-9238" defTabSz="886968" hangingPunct="1">
              <a:spcBef>
                <a:spcPts val="1500"/>
              </a:spcBef>
              <a:buSzTx/>
              <a:buFont typeface="Arial"/>
              <a:buNone/>
              <a:defRPr sz="1940"/>
            </a:pPr>
            <a:r>
              <a:rPr lang="en-US" sz="2000">
                <a:solidFill>
                  <a:srgbClr val="000000"/>
                </a:solidFill>
              </a:rPr>
              <a:t>Experiments provided </a:t>
            </a:r>
            <a:r>
              <a:rPr lang="en-US" sz="2000" b="1">
                <a:solidFill>
                  <a:srgbClr val="000000"/>
                </a:solidFill>
              </a:rPr>
              <a:t>different</a:t>
            </a:r>
            <a:r>
              <a:rPr lang="en-US" sz="2000">
                <a:solidFill>
                  <a:srgbClr val="000000"/>
                </a:solidFill>
              </a:rPr>
              <a:t> results due to participants </a:t>
            </a:r>
            <a:r>
              <a:rPr lang="en-US" sz="2000" b="1">
                <a:solidFill>
                  <a:srgbClr val="000000"/>
                </a:solidFill>
              </a:rPr>
              <a:t>perception</a:t>
            </a:r>
            <a:r>
              <a:rPr lang="en-US" sz="2000">
                <a:solidFill>
                  <a:srgbClr val="000000"/>
                </a:solidFill>
              </a:rPr>
              <a:t> of stress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r="35724"/>
          <a:stretch>
            <a:fillRect/>
          </a:stretch>
        </p:blipFill>
        <p:spPr>
          <a:xfrm>
            <a:off x="0" y="3569301"/>
            <a:ext cx="3656013" cy="319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10" descr="Picture 10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rcRect l="15646" r="17858"/>
          <a:stretch>
            <a:fillRect/>
          </a:stretch>
        </p:blipFill>
        <p:spPr>
          <a:xfrm>
            <a:off x="8302622" y="3565757"/>
            <a:ext cx="3886203" cy="3022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4" descr="Picture 14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4125233" y="4495800"/>
            <a:ext cx="3778621" cy="21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Research Question</a:t>
            </a:r>
          </a:p>
        </p:txBody>
      </p:sp>
      <p:sp>
        <p:nvSpPr>
          <p:cNvPr id="113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1304629" y="1476300"/>
            <a:ext cx="8991601" cy="2819401"/>
          </a:xfrm>
          <a:prstGeom prst="rect">
            <a:avLst/>
          </a:prstGeom>
        </p:spPr>
        <p:txBody>
          <a:bodyPr/>
          <a:lstStyle/>
          <a:p>
            <a:pPr marL="0" indent="-50481" algn="ctr">
              <a:lnSpc>
                <a:spcPct val="150000"/>
              </a:lnSpc>
              <a:spcBef>
                <a:spcPts val="600"/>
              </a:spcBef>
              <a:buSzTx/>
              <a:buNone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Can we </a:t>
            </a:r>
            <a:r>
              <a:rPr b="1" dirty="0">
                <a:solidFill>
                  <a:srgbClr val="000000"/>
                </a:solidFill>
              </a:rPr>
              <a:t>measure</a:t>
            </a:r>
            <a:r>
              <a:rPr dirty="0">
                <a:solidFill>
                  <a:srgbClr val="000000"/>
                </a:solidFill>
              </a:rPr>
              <a:t> positives </a:t>
            </a:r>
            <a:r>
              <a:rPr b="1" dirty="0">
                <a:solidFill>
                  <a:srgbClr val="000000"/>
                </a:solidFill>
              </a:rPr>
              <a:t>effects</a:t>
            </a:r>
            <a:r>
              <a:rPr dirty="0">
                <a:solidFill>
                  <a:srgbClr val="000000"/>
                </a:solidFill>
              </a:rPr>
              <a:t> for </a:t>
            </a:r>
            <a:r>
              <a:rPr b="1" dirty="0">
                <a:solidFill>
                  <a:srgbClr val="000000"/>
                </a:solidFill>
              </a:rPr>
              <a:t>attention</a:t>
            </a:r>
            <a:r>
              <a:rPr lang="de-DE" b="1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000000"/>
                </a:solidFill>
              </a:rPr>
              <a:t>restoration</a:t>
            </a:r>
            <a:r>
              <a:rPr dirty="0">
                <a:solidFill>
                  <a:srgbClr val="000000"/>
                </a:solidFill>
              </a:rPr>
              <a:t> on individuals exposed to </a:t>
            </a:r>
            <a:r>
              <a:rPr b="1" dirty="0">
                <a:solidFill>
                  <a:srgbClr val="000000"/>
                </a:solidFill>
              </a:rPr>
              <a:t>nature scenes </a:t>
            </a:r>
            <a:r>
              <a:rPr dirty="0">
                <a:solidFill>
                  <a:srgbClr val="000000"/>
                </a:solidFill>
              </a:rPr>
              <a:t>delivered through </a:t>
            </a:r>
            <a:r>
              <a:rPr b="1" dirty="0">
                <a:solidFill>
                  <a:srgbClr val="000000"/>
                </a:solidFill>
              </a:rPr>
              <a:t>Virtual Reality</a:t>
            </a:r>
            <a:r>
              <a:rPr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11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1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1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8357119" y="0"/>
            <a:ext cx="3856587" cy="216933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0000"/>
                </a:solidFill>
              </a:rPr>
              <a:t>Research Method</a:t>
            </a:r>
          </a:p>
        </p:txBody>
      </p:sp>
      <p:sp>
        <p:nvSpPr>
          <p:cNvPr id="122" name="Content Placeholder 13"/>
          <p:cNvSpPr txBox="1">
            <a:spLocks noGrp="1"/>
          </p:cNvSpPr>
          <p:nvPr>
            <p:ph type="body" sz="half" idx="1"/>
          </p:nvPr>
        </p:nvSpPr>
        <p:spPr>
          <a:xfrm>
            <a:off x="783770" y="1424471"/>
            <a:ext cx="9887307" cy="4848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>
                <a:solidFill>
                  <a:srgbClr val="000000"/>
                </a:solidFill>
              </a:rPr>
              <a:t>For this study our group conduct</a:t>
            </a:r>
            <a:r>
              <a:rPr lang="en-US" dirty="0">
                <a:solidFill>
                  <a:srgbClr val="000000"/>
                </a:solidFill>
              </a:rPr>
              <a:t>ed</a:t>
            </a:r>
            <a:r>
              <a:rPr dirty="0">
                <a:solidFill>
                  <a:srgbClr val="000000"/>
                </a:solidFill>
              </a:rPr>
              <a:t> an </a:t>
            </a:r>
            <a:r>
              <a:rPr b="1" dirty="0">
                <a:solidFill>
                  <a:srgbClr val="000000"/>
                </a:solidFill>
              </a:rPr>
              <a:t>experiment</a:t>
            </a:r>
            <a:r>
              <a:rPr dirty="0">
                <a:solidFill>
                  <a:srgbClr val="000000"/>
                </a:solidFill>
              </a:rPr>
              <a:t> </a:t>
            </a:r>
          </a:p>
          <a:p>
            <a:r>
              <a:rPr dirty="0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s part of our methodology we used: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Survey: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Dundee Stress Test Questionnaire (DSSQ) 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Interactive Test: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2-Back (n-back) cognitive test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Test Of Attentional Vigilance (TOAV)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VR sessions</a:t>
            </a:r>
            <a:r>
              <a:rPr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Using a VR Headset</a:t>
            </a:r>
            <a:endParaRPr dirty="0">
              <a:solidFill>
                <a:srgbClr val="000000"/>
              </a:solidFill>
            </a:endParaRPr>
          </a:p>
          <a:p>
            <a:pPr>
              <a:defRPr b="1"/>
            </a:pPr>
            <a:r>
              <a:rPr dirty="0">
                <a:solidFill>
                  <a:srgbClr val="000000"/>
                </a:solidFill>
              </a:rPr>
              <a:t>Quantitative dat</a:t>
            </a:r>
            <a:r>
              <a:rPr lang="en-US" dirty="0">
                <a:solidFill>
                  <a:srgbClr val="000000"/>
                </a:solidFill>
              </a:rPr>
              <a:t>a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000000"/>
                </a:solidFill>
              </a:rPr>
              <a:t>was </a:t>
            </a:r>
            <a:r>
              <a:rPr b="0" dirty="0">
                <a:solidFill>
                  <a:srgbClr val="000000"/>
                </a:solidFill>
              </a:rPr>
              <a:t>gathered </a:t>
            </a:r>
            <a:r>
              <a:rPr lang="en-US" b="0" dirty="0">
                <a:solidFill>
                  <a:srgbClr val="000000"/>
                </a:solidFill>
              </a:rPr>
              <a:t>for analysis</a:t>
            </a:r>
            <a:endParaRPr b="0" dirty="0">
              <a:solidFill>
                <a:srgbClr val="000000"/>
              </a:solidFill>
            </a:endParaRPr>
          </a:p>
        </p:txBody>
      </p:sp>
      <p:grpSp>
        <p:nvGrpSpPr>
          <p:cNvPr id="125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23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4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rcRect l="8889" t="832" r="15555" b="28333"/>
          <a:stretch>
            <a:fillRect/>
          </a:stretch>
        </p:blipFill>
        <p:spPr>
          <a:xfrm>
            <a:off x="6786563" y="3183727"/>
            <a:ext cx="5402262" cy="337641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2"/>
          <p:cNvSpPr txBox="1">
            <a:spLocks noGrp="1"/>
          </p:cNvSpPr>
          <p:nvPr>
            <p:ph type="title"/>
          </p:nvPr>
        </p:nvSpPr>
        <p:spPr>
          <a:xfrm>
            <a:off x="684212" y="333300"/>
            <a:ext cx="9601201" cy="657301"/>
          </a:xfrm>
          <a:prstGeom prst="rect">
            <a:avLst/>
          </a:prstGeom>
        </p:spPr>
        <p:txBody>
          <a:bodyPr/>
          <a:lstStyle/>
          <a:p>
            <a:r>
              <a:rPr u="sng" dirty="0">
                <a:solidFill>
                  <a:srgbClr val="000000"/>
                </a:solidFill>
              </a:rPr>
              <a:t>Hypothesis</a:t>
            </a:r>
          </a:p>
        </p:txBody>
      </p:sp>
      <p:sp>
        <p:nvSpPr>
          <p:cNvPr id="129" name="Content Placeholder 13"/>
          <p:cNvSpPr txBox="1">
            <a:spLocks noGrp="1"/>
          </p:cNvSpPr>
          <p:nvPr>
            <p:ph type="body" idx="1"/>
          </p:nvPr>
        </p:nvSpPr>
        <p:spPr>
          <a:xfrm>
            <a:off x="1293811" y="1219200"/>
            <a:ext cx="9601201" cy="4495800"/>
          </a:xfrm>
          <a:prstGeom prst="rect">
            <a:avLst/>
          </a:prstGeom>
        </p:spPr>
        <p:txBody>
          <a:bodyPr/>
          <a:lstStyle/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dirty="0">
                <a:solidFill>
                  <a:srgbClr val="000000"/>
                </a:solidFill>
              </a:rPr>
              <a:t>Exposure to nature scenes through VR can </a:t>
            </a:r>
            <a:r>
              <a:rPr lang="de-DE" dirty="0">
                <a:solidFill>
                  <a:srgbClr val="000000"/>
                </a:solidFill>
              </a:rPr>
              <a:t>measurably</a:t>
            </a:r>
            <a:endParaRPr sz="2000" dirty="0">
              <a:solidFill>
                <a:srgbClr val="000000"/>
              </a:solidFill>
            </a:endParaRPr>
          </a:p>
          <a:p>
            <a:pPr marL="0" lvl="1" indent="274320">
              <a:spcBef>
                <a:spcPts val="600"/>
              </a:spcBef>
              <a:buSzTx/>
              <a:buNone/>
              <a:defRPr sz="2800"/>
            </a:pPr>
            <a:r>
              <a:rPr b="1" dirty="0">
                <a:solidFill>
                  <a:srgbClr val="000000"/>
                </a:solidFill>
              </a:rPr>
              <a:t>restore one’s attention </a:t>
            </a:r>
            <a:r>
              <a:rPr dirty="0">
                <a:solidFill>
                  <a:srgbClr val="000000"/>
                </a:solidFill>
              </a:rPr>
              <a:t>in </a:t>
            </a:r>
            <a:r>
              <a:rPr b="1" dirty="0">
                <a:solidFill>
                  <a:srgbClr val="000000"/>
                </a:solidFill>
              </a:rPr>
              <a:t>less </a:t>
            </a:r>
            <a:r>
              <a:rPr dirty="0">
                <a:solidFill>
                  <a:srgbClr val="000000"/>
                </a:solidFill>
              </a:rPr>
              <a:t>than 15 minutes</a:t>
            </a:r>
          </a:p>
        </p:txBody>
      </p:sp>
      <p:grpSp>
        <p:nvGrpSpPr>
          <p:cNvPr id="13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FFFFFF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erenity 16x9">
  <a:themeElements>
    <a:clrScheme name="Serenity 16x9">
      <a:dk1>
        <a:srgbClr val="164B4F"/>
      </a:dk1>
      <a:lt1>
        <a:srgbClr val="4F3B39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Serenity 16x9">
    <a:dk1>
      <a:srgbClr val="164B4F"/>
    </a:dk1>
    <a:lt1>
      <a:srgbClr val="FFFFFF"/>
    </a:lt1>
    <a:dk2>
      <a:srgbClr val="A7A7A7"/>
    </a:dk2>
    <a:lt2>
      <a:srgbClr val="535353"/>
    </a:lt2>
    <a:accent1>
      <a:srgbClr val="1B91A1"/>
    </a:accent1>
    <a:accent2>
      <a:srgbClr val="46AC6F"/>
    </a:accent2>
    <a:accent3>
      <a:srgbClr val="37AFD5"/>
    </a:accent3>
    <a:accent4>
      <a:srgbClr val="6786A9"/>
    </a:accent4>
    <a:accent5>
      <a:srgbClr val="90A693"/>
    </a:accent5>
    <a:accent6>
      <a:srgbClr val="38906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1043</Words>
  <Application>Microsoft Office PowerPoint</Application>
  <PresentationFormat>Custom</PresentationFormat>
  <Paragraphs>237</Paragraphs>
  <Slides>26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Euphemia</vt:lpstr>
      <vt:lpstr>Helvetica</vt:lpstr>
      <vt:lpstr>Helvetica Neue</vt:lpstr>
      <vt:lpstr>Helvetica Neue Medium</vt:lpstr>
      <vt:lpstr>Wingdings</vt:lpstr>
      <vt:lpstr>Serenity 16x9</vt:lpstr>
      <vt:lpstr>Attention Restoration Theory               - how does time influence the outcome?</vt:lpstr>
      <vt:lpstr>Back to Nature</vt:lpstr>
      <vt:lpstr>PowerPoint Presentation</vt:lpstr>
      <vt:lpstr>Topic / Purpose Statement</vt:lpstr>
      <vt:lpstr>Introduction</vt:lpstr>
      <vt:lpstr>Related Works / Literature Review / Excerpt</vt:lpstr>
      <vt:lpstr>Research Question</vt:lpstr>
      <vt:lpstr>Research Method</vt:lpstr>
      <vt:lpstr>Hypothesis</vt:lpstr>
      <vt:lpstr>Framework / Setup</vt:lpstr>
      <vt:lpstr>Framework / Setup</vt:lpstr>
      <vt:lpstr>PowerPoint Presentation</vt:lpstr>
      <vt:lpstr>PowerPoint Presentation</vt:lpstr>
      <vt:lpstr>Framework / Setup</vt:lpstr>
      <vt:lpstr>Framework / Setup</vt:lpstr>
      <vt:lpstr>Framework / Setup</vt:lpstr>
      <vt:lpstr>Framework / Setup</vt:lpstr>
      <vt:lpstr>Results</vt:lpstr>
      <vt:lpstr>Results</vt:lpstr>
      <vt:lpstr>Results</vt:lpstr>
      <vt:lpstr>Results</vt:lpstr>
      <vt:lpstr>Results</vt:lpstr>
      <vt:lpstr>Conclusion</vt:lpstr>
      <vt:lpstr>The Way Ahead</vt:lpstr>
      <vt:lpstr>What would we do different (what did we learn?)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Restoration Theory               - how does time influence the outcome?</dc:title>
  <dc:creator>Markus Loennig</dc:creator>
  <cp:lastModifiedBy>Markus Loennig</cp:lastModifiedBy>
  <cp:revision>47</cp:revision>
  <dcterms:modified xsi:type="dcterms:W3CDTF">2018-12-04T19:25:31Z</dcterms:modified>
</cp:coreProperties>
</file>